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35"/>
  </p:notesMasterIdLst>
  <p:handoutMasterIdLst>
    <p:handoutMasterId r:id="rId36"/>
  </p:handoutMasterIdLst>
  <p:sldIdLst>
    <p:sldId id="494" r:id="rId3"/>
    <p:sldId id="498" r:id="rId4"/>
    <p:sldId id="499" r:id="rId5"/>
    <p:sldId id="515" r:id="rId6"/>
    <p:sldId id="523" r:id="rId7"/>
    <p:sldId id="522" r:id="rId8"/>
    <p:sldId id="508" r:id="rId9"/>
    <p:sldId id="511" r:id="rId10"/>
    <p:sldId id="525" r:id="rId11"/>
    <p:sldId id="526" r:id="rId12"/>
    <p:sldId id="528" r:id="rId13"/>
    <p:sldId id="527" r:id="rId14"/>
    <p:sldId id="529" r:id="rId15"/>
    <p:sldId id="530" r:id="rId16"/>
    <p:sldId id="531" r:id="rId17"/>
    <p:sldId id="532" r:id="rId18"/>
    <p:sldId id="534" r:id="rId19"/>
    <p:sldId id="533" r:id="rId20"/>
    <p:sldId id="535" r:id="rId21"/>
    <p:sldId id="536" r:id="rId22"/>
    <p:sldId id="541" r:id="rId23"/>
    <p:sldId id="537" r:id="rId24"/>
    <p:sldId id="538" r:id="rId25"/>
    <p:sldId id="539" r:id="rId26"/>
    <p:sldId id="540" r:id="rId27"/>
    <p:sldId id="543" r:id="rId28"/>
    <p:sldId id="545" r:id="rId29"/>
    <p:sldId id="544" r:id="rId30"/>
    <p:sldId id="547" r:id="rId31"/>
    <p:sldId id="548" r:id="rId32"/>
    <p:sldId id="549" r:id="rId33"/>
    <p:sldId id="55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6265" autoAdjust="0"/>
  </p:normalViewPr>
  <p:slideViewPr>
    <p:cSldViewPr snapToGrid="0">
      <p:cViewPr varScale="1">
        <p:scale>
          <a:sx n="90" d="100"/>
          <a:sy n="90" d="100"/>
        </p:scale>
        <p:origin x="11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D1B47-2B4C-457E-958B-A098FFC36BB5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40B72-4431-41CE-AE54-0AAEB300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833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2C890-1AD4-4795-BB6D-123EECDBB37D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F7D2-0329-4682-AFB7-06D85C137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921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</a:rPr>
              <a:t>Good afternoon, and other greetings.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65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5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</a:rPr>
              <a:t>Good afternoon, and other greetings. </a:t>
            </a:r>
          </a:p>
        </p:txBody>
      </p:sp>
    </p:spTree>
    <p:extLst>
      <p:ext uri="{BB962C8B-B14F-4D97-AF65-F5344CB8AC3E}">
        <p14:creationId xmlns:p14="http://schemas.microsoft.com/office/powerpoint/2010/main" val="368427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H="1">
            <a:off x="0" y="-6350"/>
            <a:ext cx="12192000" cy="6864350"/>
          </a:xfrm>
          <a:prstGeom prst="rect">
            <a:avLst/>
          </a:prstGeom>
          <a:gradFill flip="none" rotWithShape="1">
            <a:gsLst>
              <a:gs pos="0">
                <a:srgbClr val="000066"/>
              </a:gs>
              <a:gs pos="10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200467" cy="990568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34162"/>
            <a:ext cx="10363200" cy="147002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89936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990569"/>
            <a:ext cx="12192000" cy="0"/>
          </a:xfrm>
          <a:prstGeom prst="line">
            <a:avLst/>
          </a:prstGeom>
          <a:ln w="19050">
            <a:gradFill flip="none" rotWithShape="1">
              <a:gsLst>
                <a:gs pos="65000">
                  <a:srgbClr val="80ABA0"/>
                </a:gs>
                <a:gs pos="35000">
                  <a:srgbClr val="AAC76B"/>
                </a:gs>
                <a:gs pos="0">
                  <a:srgbClr val="FFC000"/>
                </a:gs>
                <a:gs pos="50000">
                  <a:srgbClr val="000066"/>
                </a:gs>
                <a:gs pos="100000">
                  <a:srgbClr val="FFC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60" y="355064"/>
            <a:ext cx="3038880" cy="12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3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45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606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Placeholder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mtClean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030140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orgiaTechLogo-539.png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40" y="1437393"/>
            <a:ext cx="8970329" cy="3789336"/>
          </a:xfrm>
          <a:prstGeom prst="rect">
            <a:avLst/>
          </a:prstGeom>
        </p:spPr>
      </p:pic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925205" y="1143000"/>
            <a:ext cx="10363200" cy="266700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39605" y="3886200"/>
            <a:ext cx="85344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918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v"/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 marL="1143000" indent="-228600"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spcBef>
                <a:spcPts val="300"/>
              </a:spcBef>
              <a:defRPr/>
            </a:lvl4pPr>
            <a:lvl5pPr>
              <a:lnSpc>
                <a:spcPct val="100000"/>
              </a:lnSpc>
              <a:spcBef>
                <a:spcPts val="3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552222" y="6488668"/>
            <a:ext cx="6397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 32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11"/>
          <p:cNvSpPr>
            <a:spLocks noGrp="1"/>
          </p:cNvSpPr>
          <p:nvPr>
            <p:ph type="sldNum" sz="quarter" idx="10"/>
          </p:nvPr>
        </p:nvSpPr>
        <p:spPr>
          <a:xfrm>
            <a:off x="11155881" y="6536809"/>
            <a:ext cx="606582" cy="273050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66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7C189-EE61-474B-89C5-1EF4164561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84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619250"/>
            <a:ext cx="4876800" cy="4400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19250"/>
            <a:ext cx="4876800" cy="4400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C1F3F-6E26-4334-84A2-C30E330B88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64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CCCEA-950A-4582-8657-416946B6D9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84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E7C78-08B5-49BD-9A90-A033A67B03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78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26342-9DE4-4DD7-9037-55591B40D3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7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20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11"/>
          <p:cNvSpPr>
            <a:spLocks noGrp="1"/>
          </p:cNvSpPr>
          <p:nvPr>
            <p:ph type="sldNum" sz="quarter" idx="10"/>
          </p:nvPr>
        </p:nvSpPr>
        <p:spPr>
          <a:xfrm>
            <a:off x="11347697" y="6584950"/>
            <a:ext cx="469405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71144-510B-4739-AC3B-0FC8101C0B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45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827CC-4F36-4CBB-B551-F885A718E5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91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A5EE1-8655-463E-ABD3-E937036F43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71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2501" y="400050"/>
            <a:ext cx="2501900" cy="5619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1" y="400050"/>
            <a:ext cx="7302500" cy="5619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96B5E-453D-4161-8A01-39A250719F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415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20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20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1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54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411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86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15669"/>
            <a:ext cx="12200467" cy="439157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-6350"/>
            <a:ext cx="12200467" cy="6422018"/>
          </a:xfrm>
          <a:prstGeom prst="rect">
            <a:avLst/>
          </a:prstGeom>
          <a:gradFill flip="none" rotWithShape="1">
            <a:gsLst>
              <a:gs pos="0">
                <a:srgbClr val="000066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183899"/>
            <a:ext cx="10972800" cy="6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389053"/>
            <a:ext cx="10972800" cy="451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11"/>
          <p:cNvSpPr txBox="1">
            <a:spLocks/>
          </p:cNvSpPr>
          <p:nvPr/>
        </p:nvSpPr>
        <p:spPr>
          <a:xfrm>
            <a:off x="11346476" y="6581775"/>
            <a:ext cx="460622" cy="2730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8E16220E-AFB6-44C5-8E11-B0ED1ED22937}" type="slidenum">
              <a:rPr lang="en-US" sz="1200" smtClean="0"/>
              <a:pPr>
                <a:defRPr/>
              </a:pPr>
              <a:t>‹#›</a:t>
            </a:fld>
            <a:endParaRPr lang="en-US" sz="1200" dirty="0"/>
          </a:p>
        </p:txBody>
      </p:sp>
      <p:sp>
        <p:nvSpPr>
          <p:cNvPr id="3082" name="TextBox 9"/>
          <p:cNvSpPr txBox="1">
            <a:spLocks noChangeArrowheads="1"/>
          </p:cNvSpPr>
          <p:nvPr/>
        </p:nvSpPr>
        <p:spPr bwMode="auto">
          <a:xfrm>
            <a:off x="11709402" y="6581776"/>
            <a:ext cx="4679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solidFill>
                  <a:srgbClr val="919191"/>
                </a:solidFill>
              </a:rPr>
              <a:t>/ 16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415668"/>
            <a:ext cx="12192000" cy="0"/>
          </a:xfrm>
          <a:prstGeom prst="line">
            <a:avLst/>
          </a:prstGeom>
          <a:ln w="19050">
            <a:gradFill flip="none" rotWithShape="1">
              <a:gsLst>
                <a:gs pos="65000">
                  <a:srgbClr val="80ABA0"/>
                </a:gs>
                <a:gs pos="35000">
                  <a:srgbClr val="AAC76B"/>
                </a:gs>
                <a:gs pos="0">
                  <a:srgbClr val="FFC000"/>
                </a:gs>
                <a:gs pos="50000">
                  <a:srgbClr val="000066"/>
                </a:gs>
                <a:gs pos="100000">
                  <a:srgbClr val="FFC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653" y="6092812"/>
            <a:ext cx="1480694" cy="6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7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Font typeface="Wingdings" panose="05000000000000000000" pitchFamily="2" charset="2"/>
        <a:buChar char="v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31752" y="372130"/>
            <a:ext cx="10007600" cy="59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2051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539" y="1430790"/>
            <a:ext cx="10208861" cy="475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11726976" y="6581776"/>
            <a:ext cx="45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solidFill>
                  <a:srgbClr val="919191"/>
                </a:solidFill>
              </a:rPr>
              <a:t>/ 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408018" y="6581775"/>
            <a:ext cx="46940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A86E9EA1-FB0E-4FEB-93DF-9C3A35D0E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Line 26"/>
          <p:cNvSpPr>
            <a:spLocks noChangeShapeType="1"/>
          </p:cNvSpPr>
          <p:nvPr/>
        </p:nvSpPr>
        <p:spPr bwMode="auto">
          <a:xfrm>
            <a:off x="618066" y="1190117"/>
            <a:ext cx="10954001" cy="0"/>
          </a:xfrm>
          <a:prstGeom prst="line">
            <a:avLst/>
          </a:prstGeom>
          <a:noFill/>
          <a:ln w="508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9" name="Picture 8" descr="GeorgiaTechLogo-539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07" y="48478"/>
            <a:ext cx="1630734" cy="6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7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2pPr>
      <a:lvl3pPr marL="12001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60000"/>
        <a:buFont typeface="Arial" pitchFamily="34" charset="0"/>
        <a:buChar char="•"/>
        <a:defRPr>
          <a:solidFill>
            <a:schemeClr val="tx1"/>
          </a:solidFill>
          <a:latin typeface="+mn-lt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6.mkv"/><Relationship Id="rId1" Type="http://schemas.openxmlformats.org/officeDocument/2006/relationships/video" Target="NUL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8.mkv"/><Relationship Id="rId1" Type="http://schemas.openxmlformats.org/officeDocument/2006/relationships/video" Target="NULL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0.jpe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/>
          </p:cNvSpPr>
          <p:nvPr>
            <p:ph type="ctrTitle"/>
          </p:nvPr>
        </p:nvSpPr>
        <p:spPr>
          <a:xfrm>
            <a:off x="1838792" y="1951847"/>
            <a:ext cx="8514414" cy="612947"/>
          </a:xfrm>
        </p:spPr>
        <p:txBody>
          <a:bodyPr anchor="t"/>
          <a:lstStyle/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sz="5400" dirty="0"/>
              <a:t>Mori Seiki Update</a:t>
            </a: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29763" y="3131756"/>
            <a:ext cx="7532474" cy="1851276"/>
          </a:xfrm>
        </p:spPr>
        <p:txBody>
          <a:bodyPr wrap="square">
            <a:spAutoFit/>
          </a:bodyPr>
          <a:lstStyle/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sz="3000" dirty="0"/>
              <a:t>Kyle Williams</a:t>
            </a:r>
          </a:p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endParaRPr lang="en-US" sz="3000" dirty="0"/>
          </a:p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sz="1800" dirty="0"/>
              <a:t>Georgia Institute of Technology</a:t>
            </a:r>
          </a:p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sz="1800" dirty="0"/>
              <a:t>Atlanta, Georgia  USA</a:t>
            </a:r>
          </a:p>
        </p:txBody>
      </p:sp>
      <p:pic>
        <p:nvPicPr>
          <p:cNvPr id="1946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2284412" y="2885545"/>
            <a:ext cx="762317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1"/>
          <p:cNvSpPr txBox="1">
            <a:spLocks noChangeArrowheads="1"/>
          </p:cNvSpPr>
          <p:nvPr/>
        </p:nvSpPr>
        <p:spPr bwMode="auto">
          <a:xfrm>
            <a:off x="2819400" y="5916730"/>
            <a:ext cx="655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August 8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, 2019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Power System &amp; Controller</a:t>
            </a:r>
            <a:endParaRPr lang="en-US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42"/>
          <a:stretch/>
        </p:blipFill>
        <p:spPr>
          <a:xfrm>
            <a:off x="829199" y="1284564"/>
            <a:ext cx="3491010" cy="517338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3"/>
          <a:stretch/>
        </p:blipFill>
        <p:spPr>
          <a:xfrm>
            <a:off x="4492487" y="1284564"/>
            <a:ext cx="7384936" cy="51771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4837" y="5465028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Control cabinet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81814" y="4911030"/>
            <a:ext cx="3871636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Control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Real time 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EtherCAT</a:t>
            </a:r>
            <a:r>
              <a:rPr lang="en-US" sz="2000" dirty="0" smtClean="0"/>
              <a:t> master 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USB – Ethernet adapter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 smtClean="0"/>
              <a:t>SculptPrint</a:t>
            </a:r>
            <a:r>
              <a:rPr lang="en-US" sz="4800" dirty="0" smtClean="0"/>
              <a:t> CAM &amp; Digital Twin</a:t>
            </a:r>
            <a:endParaRPr lang="en-US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05" t="10390" r="32135" b="23590"/>
          <a:stretch/>
        </p:blipFill>
        <p:spPr>
          <a:xfrm>
            <a:off x="103283" y="1538231"/>
            <a:ext cx="4932069" cy="4827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4569" t="8043" r="26932" b="26728"/>
          <a:stretch/>
        </p:blipFill>
        <p:spPr>
          <a:xfrm>
            <a:off x="5090443" y="1538231"/>
            <a:ext cx="3374466" cy="48271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175" y="5056141"/>
            <a:ext cx="1759734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CAM generated tool path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97809" y="5425474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Machine model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432266" y="3536297"/>
            <a:ext cx="16073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Machine</a:t>
            </a:r>
          </a:p>
          <a:p>
            <a:pPr algn="ctr"/>
            <a:r>
              <a:rPr lang="en-US" sz="2400" b="1" dirty="0" smtClean="0"/>
              <a:t>Hardware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 bwMode="auto">
          <a:xfrm>
            <a:off x="9165219" y="3460966"/>
            <a:ext cx="566737" cy="228361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0800000">
            <a:off x="9165219" y="4163998"/>
            <a:ext cx="566737" cy="228361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6866" y="2524630"/>
            <a:ext cx="1523443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plan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686866" y="4867030"/>
            <a:ext cx="1523443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feedback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9924723" y="1596788"/>
            <a:ext cx="2057400" cy="48890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398597" y="1596788"/>
            <a:ext cx="5486400" cy="48890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85381" y="1596788"/>
            <a:ext cx="2057400" cy="4889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603A8-E5B8-46FB-AB71-5C4A952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Software/Firmware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99681" y="2787485"/>
            <a:ext cx="1828800" cy="3429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214" y="1785243"/>
            <a:ext cx="1759734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CAM Computer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0513" y="2939780"/>
            <a:ext cx="15671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 smtClean="0"/>
              <a:t>SculptPrint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28281" y="3732071"/>
            <a:ext cx="13716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Digital Twin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8281" y="4956461"/>
            <a:ext cx="13716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Interface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81406" y="2787485"/>
            <a:ext cx="1828800" cy="3429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81404" y="1785243"/>
            <a:ext cx="1828804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Control Computer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912238" y="2939780"/>
            <a:ext cx="15671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/>
              <a:t>User Space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010006" y="3729762"/>
            <a:ext cx="13716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TOPPRA Interface</a:t>
            </a:r>
          </a:p>
        </p:txBody>
      </p:sp>
      <p:sp>
        <p:nvSpPr>
          <p:cNvPr id="8" name="Left-Right Arrow 7"/>
          <p:cNvSpPr/>
          <p:nvPr/>
        </p:nvSpPr>
        <p:spPr bwMode="auto">
          <a:xfrm>
            <a:off x="2328364" y="4644162"/>
            <a:ext cx="962025" cy="242351"/>
          </a:xfrm>
          <a:prstGeom prst="left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10006" y="4952623"/>
            <a:ext cx="13716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49797" y="4227125"/>
            <a:ext cx="91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Socket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6873587" y="2784761"/>
            <a:ext cx="1828800" cy="3429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54312" y="2939780"/>
            <a:ext cx="186735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dirty="0" smtClean="0"/>
              <a:t>Kernel Space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7101814" y="3392416"/>
            <a:ext cx="1372347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err="1" smtClean="0"/>
              <a:t>Xenomai</a:t>
            </a:r>
            <a:r>
              <a:rPr lang="en-US" dirty="0" smtClean="0"/>
              <a:t> Real Time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01814" y="4387040"/>
            <a:ext cx="1372346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err="1" smtClean="0"/>
              <a:t>IgH</a:t>
            </a:r>
            <a:r>
              <a:rPr lang="en-US" dirty="0" smtClean="0"/>
              <a:t> Master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101814" y="5381664"/>
            <a:ext cx="1372347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Application Code</a:t>
            </a:r>
            <a:endParaRPr lang="en-US" dirty="0"/>
          </a:p>
        </p:txBody>
      </p:sp>
      <p:sp>
        <p:nvSpPr>
          <p:cNvPr id="34" name="Left-Right Arrow 33"/>
          <p:cNvSpPr/>
          <p:nvPr/>
        </p:nvSpPr>
        <p:spPr bwMode="auto">
          <a:xfrm>
            <a:off x="5695856" y="5097332"/>
            <a:ext cx="962025" cy="242351"/>
          </a:xfrm>
          <a:prstGeom prst="left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ight Arrow 34"/>
          <p:cNvSpPr/>
          <p:nvPr/>
        </p:nvSpPr>
        <p:spPr bwMode="auto">
          <a:xfrm>
            <a:off x="5893500" y="3944690"/>
            <a:ext cx="566737" cy="228361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38699" y="4451001"/>
            <a:ext cx="1276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Loopback Socket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738267" y="3322175"/>
            <a:ext cx="87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Linux Pipe</a:t>
            </a:r>
            <a:endParaRPr lang="en-US" dirty="0"/>
          </a:p>
        </p:txBody>
      </p:sp>
      <p:sp>
        <p:nvSpPr>
          <p:cNvPr id="38" name="Left-Right Arrow 37"/>
          <p:cNvSpPr/>
          <p:nvPr/>
        </p:nvSpPr>
        <p:spPr bwMode="auto">
          <a:xfrm>
            <a:off x="9015717" y="4421206"/>
            <a:ext cx="786929" cy="242351"/>
          </a:xfrm>
          <a:prstGeom prst="left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67623" y="3729762"/>
            <a:ext cx="13716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Servos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267623" y="4952623"/>
            <a:ext cx="13716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IO Rack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039153" y="1785243"/>
            <a:ext cx="1828540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Machine Hardware</a:t>
            </a:r>
            <a:endParaRPr lang="en-US" sz="2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970580" y="3734022"/>
            <a:ext cx="87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bus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10039023" y="2784761"/>
            <a:ext cx="1828800" cy="3429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169855" y="2939780"/>
            <a:ext cx="15671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 smtClean="0"/>
              <a:t>EtherCAT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3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CAM Integration Results</a:t>
            </a:r>
            <a:endParaRPr lang="en-US" sz="4800" dirty="0"/>
          </a:p>
        </p:txBody>
      </p:sp>
      <p:pic>
        <p:nvPicPr>
          <p:cNvPr id="7" name="3CC616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74" y="1430338"/>
            <a:ext cx="11281439" cy="5347880"/>
          </a:xfrm>
        </p:spPr>
      </p:pic>
      <p:sp>
        <p:nvSpPr>
          <p:cNvPr id="5" name="TextBox 4"/>
          <p:cNvSpPr txBox="1"/>
          <p:nvPr/>
        </p:nvSpPr>
        <p:spPr>
          <a:xfrm>
            <a:off x="2093214" y="5900649"/>
            <a:ext cx="193446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Machine drives CAM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826970" y="5900649"/>
            <a:ext cx="2153372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CAM drives Machine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Experimental Verification</a:t>
            </a:r>
            <a:endParaRPr lang="en-US" sz="4800" dirty="0"/>
          </a:p>
        </p:txBody>
      </p:sp>
      <p:pic>
        <p:nvPicPr>
          <p:cNvPr id="5" name="Content Placeholder 4" descr="XY 360deg 150mm Calibrated 20190712-150110.b5r - Renishaw Ballbar 20 Operator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11586" r="1250" b="24708"/>
          <a:stretch/>
        </p:blipFill>
        <p:spPr>
          <a:xfrm>
            <a:off x="609599" y="1276349"/>
            <a:ext cx="10944525" cy="5305425"/>
          </a:xfrm>
        </p:spPr>
      </p:pic>
      <p:sp>
        <p:nvSpPr>
          <p:cNvPr id="3" name="Rectangle 2"/>
          <p:cNvSpPr/>
          <p:nvPr/>
        </p:nvSpPr>
        <p:spPr bwMode="auto">
          <a:xfrm>
            <a:off x="981075" y="4591050"/>
            <a:ext cx="2428875" cy="33337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9950" y="2359401"/>
            <a:ext cx="2277172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Positional tolerance:</a:t>
            </a:r>
          </a:p>
          <a:p>
            <a:r>
              <a:rPr lang="en-US" sz="3200" b="1" dirty="0" smtClean="0"/>
              <a:t>135.2 um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Summary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1. Inexpensive, open architecture hardware update </a:t>
            </a:r>
          </a:p>
          <a:p>
            <a:pPr marL="0" indent="0">
              <a:buNone/>
            </a:pPr>
            <a:r>
              <a:rPr lang="en-US" sz="3600" dirty="0" smtClean="0"/>
              <a:t>2. Higher level control and monitoring software</a:t>
            </a:r>
          </a:p>
          <a:p>
            <a:pPr marL="0" indent="0">
              <a:buNone/>
            </a:pPr>
            <a:r>
              <a:rPr lang="en-US" sz="3600" dirty="0" smtClean="0"/>
              <a:t>3. Experimental verification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Facilitates highly automated, lean, distributed manufacturing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Next steps</a:t>
            </a:r>
            <a:endParaRPr lang="en-US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90" y="1285371"/>
            <a:ext cx="9698362" cy="5455329"/>
          </a:xfrm>
        </p:spPr>
      </p:pic>
      <p:sp>
        <p:nvSpPr>
          <p:cNvPr id="6" name="TextBox 5"/>
          <p:cNvSpPr txBox="1"/>
          <p:nvPr/>
        </p:nvSpPr>
        <p:spPr>
          <a:xfrm>
            <a:off x="1189965" y="5750778"/>
            <a:ext cx="193446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Add 4</a:t>
            </a:r>
            <a:r>
              <a:rPr lang="en-US" sz="2400" b="1" baseline="30000" dirty="0" smtClean="0"/>
              <a:t>th</a:t>
            </a:r>
            <a:r>
              <a:rPr lang="en-US" sz="2400" b="1" dirty="0" smtClean="0"/>
              <a:t> &amp; 5</a:t>
            </a:r>
            <a:r>
              <a:rPr lang="en-US" sz="2400" b="1" baseline="30000" dirty="0" smtClean="0"/>
              <a:t>th</a:t>
            </a:r>
            <a:r>
              <a:rPr lang="en-US" sz="2400" b="1" dirty="0" smtClean="0"/>
              <a:t> axis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/>
          </p:cNvSpPr>
          <p:nvPr>
            <p:ph type="ctrTitle"/>
          </p:nvPr>
        </p:nvSpPr>
        <p:spPr>
          <a:xfrm>
            <a:off x="1838792" y="1951847"/>
            <a:ext cx="8514414" cy="612947"/>
          </a:xfrm>
        </p:spPr>
        <p:txBody>
          <a:bodyPr anchor="t"/>
          <a:lstStyle/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sz="5400" dirty="0" smtClean="0"/>
              <a:t>RACECAR Navigation &amp; Control</a:t>
            </a:r>
            <a:endParaRPr lang="en-US" sz="5400" dirty="0"/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84412" y="3979481"/>
            <a:ext cx="7532474" cy="1851276"/>
          </a:xfrm>
        </p:spPr>
        <p:txBody>
          <a:bodyPr wrap="square">
            <a:spAutoFit/>
          </a:bodyPr>
          <a:lstStyle/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sz="3000" dirty="0"/>
              <a:t>Kyle Williams</a:t>
            </a:r>
          </a:p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endParaRPr lang="en-US" sz="3000" dirty="0"/>
          </a:p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sz="1800" dirty="0"/>
              <a:t>Georgia Institute of Technology</a:t>
            </a:r>
          </a:p>
          <a:p>
            <a:pPr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sz="1800" dirty="0"/>
              <a:t>Atlanta, Georgia  USA</a:t>
            </a:r>
          </a:p>
        </p:txBody>
      </p:sp>
      <p:pic>
        <p:nvPicPr>
          <p:cNvPr id="1946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2284412" y="3647545"/>
            <a:ext cx="762317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1"/>
          <p:cNvSpPr txBox="1">
            <a:spLocks noChangeArrowheads="1"/>
          </p:cNvSpPr>
          <p:nvPr/>
        </p:nvSpPr>
        <p:spPr bwMode="auto">
          <a:xfrm>
            <a:off x="2819400" y="5916730"/>
            <a:ext cx="655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August 8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, 2019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67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026" name="Picture 2" descr="https://lh4.googleusercontent.com/Hl2gqkm6vf8Vm0Vz1JpA73PI2QFP8h9gpG9S2Su2pGmuk9OcHelRyDPuGPNh3uaLranIbdZTL-_pZD8W5glIy9whBMaywaeRGZZUy7AiMCzseRJxdgGlFrxr1ouXv7x7eNQRIQb12Y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4537" r="18193" b="14519"/>
          <a:stretch/>
        </p:blipFill>
        <p:spPr bwMode="auto">
          <a:xfrm>
            <a:off x="1671415" y="1266825"/>
            <a:ext cx="826935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29703" y="5381446"/>
            <a:ext cx="1760991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RACECAR research platform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6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Goals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AutoNum type="arabicPeriod"/>
            </a:pPr>
            <a:r>
              <a:rPr lang="en-US" sz="4000" dirty="0" smtClean="0"/>
              <a:t>Setup sensors and controllers in ROS</a:t>
            </a:r>
          </a:p>
          <a:p>
            <a:pPr marL="914400" indent="-914400">
              <a:buAutoNum type="arabicPeriod"/>
            </a:pPr>
            <a:r>
              <a:rPr lang="en-US" sz="4000" dirty="0" smtClean="0"/>
              <a:t>Test &amp; integrate autonomy algorithms</a:t>
            </a:r>
          </a:p>
          <a:p>
            <a:pPr marL="1257300" lvl="1" indent="-914400">
              <a:buFont typeface="Arial" panose="020B0604020202020204" pitchFamily="34" charset="0"/>
              <a:buChar char="•"/>
            </a:pPr>
            <a:r>
              <a:rPr lang="en-US" sz="3200" dirty="0" smtClean="0"/>
              <a:t>SLAM</a:t>
            </a:r>
          </a:p>
          <a:p>
            <a:pPr marL="1257300" lvl="1" indent="-914400">
              <a:buFont typeface="Arial" panose="020B0604020202020204" pitchFamily="34" charset="0"/>
              <a:buChar char="•"/>
            </a:pPr>
            <a:r>
              <a:rPr lang="en-US" sz="3200" dirty="0" smtClean="0"/>
              <a:t>non </a:t>
            </a:r>
            <a:r>
              <a:rPr lang="en-US" sz="3200" dirty="0"/>
              <a:t>holonomic </a:t>
            </a:r>
            <a:r>
              <a:rPr lang="en-US" sz="3200" dirty="0" smtClean="0"/>
              <a:t>control</a:t>
            </a:r>
          </a:p>
          <a:p>
            <a:pPr marL="1257300" lvl="1" indent="-914400">
              <a:buFont typeface="Arial" panose="020B0604020202020204" pitchFamily="34" charset="0"/>
              <a:buChar char="•"/>
            </a:pPr>
            <a:r>
              <a:rPr lang="en-US" sz="3600" dirty="0" smtClean="0"/>
              <a:t>path planning</a:t>
            </a:r>
          </a:p>
          <a:p>
            <a:pPr marL="914400" indent="-914400">
              <a:buAutoNum type="arabicPeriod"/>
            </a:pPr>
            <a:r>
              <a:rPr lang="en-US" sz="4000" dirty="0" smtClean="0"/>
              <a:t>Autonomous navigation from A to B in a cluttered environment </a:t>
            </a:r>
          </a:p>
          <a:p>
            <a:pPr marL="914400" indent="-914400">
              <a:buAutoNum type="arabicPeriod"/>
            </a:pPr>
            <a:endParaRPr lang="en-US" sz="4000" dirty="0" smtClean="0"/>
          </a:p>
          <a:p>
            <a:pPr marL="0" indent="0">
              <a:buNone/>
            </a:pPr>
            <a:endParaRPr lang="en-US" sz="4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</a:t>
            </a:r>
            <a:endParaRPr lang="en-US" sz="44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4B49F79-DC66-40FF-8AC0-B48755DA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84" t="8450" r="40260" b="12856"/>
          <a:stretch/>
        </p:blipFill>
        <p:spPr>
          <a:xfrm>
            <a:off x="421332" y="1243831"/>
            <a:ext cx="4648610" cy="5495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9A38A-6446-4604-BE8A-9077715FE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6" t="-1" b="1864"/>
          <a:stretch/>
        </p:blipFill>
        <p:spPr>
          <a:xfrm>
            <a:off x="5069942" y="1285267"/>
            <a:ext cx="3179249" cy="545415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ECE2EC-4F1E-4CB0-BFBA-E097125B0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28" t="8265" b="11966"/>
          <a:stretch/>
        </p:blipFill>
        <p:spPr bwMode="auto">
          <a:xfrm>
            <a:off x="8307146" y="1287558"/>
            <a:ext cx="3100872" cy="546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65770" y="5737665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1986 CNC mill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79699" y="5737665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Control cabinet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977715" y="5737665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Bare bones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30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Mechanical &amp; Computational Platform</a:t>
            </a:r>
            <a:endParaRPr lang="en-US" sz="4000" dirty="0"/>
          </a:p>
        </p:txBody>
      </p:sp>
      <p:pic>
        <p:nvPicPr>
          <p:cNvPr id="2050" name="Picture 2" descr="https://lh3.googleusercontent.com/dAw9WGqctiiBLGtKtqk1HAr5U9BZMOZ2WJTdl-XFbeA7fuYJzd1PgkH8rnA_n-2f1aElXqZIIY-WatEqs_ensIXQlpZ-U3puIOYo9fBLAykR8YqZ9X2GN1tBzILP_cEpL5NssZT9XA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47800"/>
            <a:ext cx="6072188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M1gSpTnlcvUg_ZL4O7Py09F1XvMK9KbVjF21ilzGwLJrr1WLVfjr9tg1681Lu6DWT6yQ7TzPVhVJVzXHBv_MYrU3CKetr4gWoJWq8DdvYC0Nu9-EUjS-V0GOpF4BClEPv9PGN-tKQf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3" r="9381"/>
          <a:stretch/>
        </p:blipFill>
        <p:spPr bwMode="auto">
          <a:xfrm>
            <a:off x="6765919" y="1681118"/>
            <a:ext cx="4492631" cy="35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5819" y="5490389"/>
            <a:ext cx="2843501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RACECAR J Hardware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590484" y="5675055"/>
            <a:ext cx="2843501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NVidia Jetson TX2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Velocity &amp; Acceleration Sensors</a:t>
            </a:r>
            <a:endParaRPr lang="en-US" sz="4000" dirty="0"/>
          </a:p>
        </p:txBody>
      </p:sp>
      <p:pic>
        <p:nvPicPr>
          <p:cNvPr id="7170" name="Picture 2" descr="https://lh6.googleusercontent.com/Ry2MoJkKJ9biSJd0rAH2TsmSm6z-QKAygTBo5IpZlBbW0bsdcYkhHSVj5TNSnOERh4Pf4FQtjFCBEEvdT2xTW_RdB-cqqXRUCueMKJm6ss7j2ZKOdQDr2D7V30WenOYjZ7r9lQcgRd0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8799" r="60384" b="49148"/>
          <a:stretch/>
        </p:blipFill>
        <p:spPr bwMode="auto">
          <a:xfrm>
            <a:off x="236537" y="2283072"/>
            <a:ext cx="3030538" cy="222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52" y="1538759"/>
            <a:ext cx="7570545" cy="44853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5877121" y="3097902"/>
            <a:ext cx="1097280" cy="82344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954774" y="3097902"/>
            <a:ext cx="1188720" cy="82344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902889" y="1552003"/>
            <a:ext cx="1280160" cy="82344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8521" y="4008383"/>
            <a:ext cx="1554480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Steering servo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71894" y="4008383"/>
            <a:ext cx="1554480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BLDC</a:t>
            </a:r>
          </a:p>
          <a:p>
            <a:pPr algn="ctr"/>
            <a:r>
              <a:rPr lang="en-US" sz="2400" b="1" dirty="0"/>
              <a:t>d</a:t>
            </a:r>
            <a:r>
              <a:rPr lang="en-US" sz="2400" b="1" dirty="0" smtClean="0"/>
              <a:t>rive </a:t>
            </a:r>
            <a:r>
              <a:rPr lang="en-US" sz="2400" b="1" dirty="0"/>
              <a:t>m</a:t>
            </a:r>
            <a:r>
              <a:rPr lang="en-US" sz="2400" b="1" dirty="0" smtClean="0"/>
              <a:t>otor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2523" y="2409057"/>
            <a:ext cx="1640892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Controller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0799" y="4830236"/>
            <a:ext cx="1554480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9 </a:t>
            </a:r>
            <a:r>
              <a:rPr lang="en-US" sz="2400" b="1" dirty="0" err="1" smtClean="0"/>
              <a:t>DoF</a:t>
            </a:r>
            <a:r>
              <a:rPr lang="en-US" sz="2400" b="1" dirty="0" smtClean="0"/>
              <a:t> IMU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ZED Stereo Camera</a:t>
            </a:r>
            <a:endParaRPr lang="en-US" sz="4000" dirty="0"/>
          </a:p>
        </p:txBody>
      </p:sp>
      <p:pic>
        <p:nvPicPr>
          <p:cNvPr id="3076" name="Picture 4" descr="https://lh3.googleusercontent.com/4Gxc2_vabeQKCh3iVP-BbeBEk2PDWN6-_2e_yeQTx9YYZoP12GtWZTkf7j00qoIVN0GxNtZkW70v6t18E2mChHoF8GUVKHYMk4XvHB6G-NZSZ4TmMfPvavlIAYT9nIWM9gEPcnF2sPU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9" t="31031" r="16017" b="30351"/>
          <a:stretch/>
        </p:blipFill>
        <p:spPr bwMode="auto">
          <a:xfrm>
            <a:off x="371475" y="1362075"/>
            <a:ext cx="6162675" cy="122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MeiIA93mQsuiFc0oEzIEqhN7Gs_JQezYqDu4J4F80XEwe8N3OnYCJqvgotl8FueGis_ZP29R5rTyp8Od09niaFijO506o_cbLwwzuhJIGqrNTMfM9ZwMWZRJOhzRYN3b7rN1eepWWW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7" t="30468" r="2051" b="9100"/>
          <a:stretch/>
        </p:blipFill>
        <p:spPr bwMode="auto">
          <a:xfrm>
            <a:off x="6664759" y="1804985"/>
            <a:ext cx="5527241" cy="464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lh4.googleusercontent.com/MeiIA93mQsuiFc0oEzIEqhN7Gs_JQezYqDu4J4F80XEwe8N3OnYCJqvgotl8FueGis_ZP29R5rTyp8Od09niaFijO506o_cbLwwzuhJIGqrNTMfM9ZwMWZRJOhzRYN3b7rN1eepWWW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56442" r="55920" b="8569"/>
          <a:stretch/>
        </p:blipFill>
        <p:spPr bwMode="auto">
          <a:xfrm>
            <a:off x="646863" y="2801660"/>
            <a:ext cx="5611898" cy="3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03683" y="5915853"/>
            <a:ext cx="1898258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Depth Image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172893" y="5915853"/>
            <a:ext cx="2510972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4D Reconstruction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Hokuyo Lidar</a:t>
            </a:r>
            <a:endParaRPr lang="en-US" sz="4000" dirty="0"/>
          </a:p>
        </p:txBody>
      </p:sp>
      <p:pic>
        <p:nvPicPr>
          <p:cNvPr id="4098" name="Picture 2" descr="Hokuyo UST-10LX Scanning Laser Rangefinder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6" r="10185"/>
          <a:stretch/>
        </p:blipFill>
        <p:spPr bwMode="auto">
          <a:xfrm>
            <a:off x="180974" y="1754188"/>
            <a:ext cx="3571875" cy="45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5.googleusercontent.com/DVd3vni-5AhRQkwaEekn0xXfkfJRN-yD6iivhgDQS-aIKDuR3mJC-STlk2waN7pPIo4MQWNfdLLABt5jvyFvAb9bUdYALt6ZZY3cLo_Kz9bpK9THzsgVhHVi3f0LzLqnnUgKgH4VYx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4" t="41222" r="6646" b="10222"/>
          <a:stretch/>
        </p:blipFill>
        <p:spPr bwMode="auto">
          <a:xfrm>
            <a:off x="3752849" y="1649413"/>
            <a:ext cx="8061956" cy="47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64114" y="5803553"/>
            <a:ext cx="2839425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Planar </a:t>
            </a:r>
            <a:r>
              <a:rPr lang="en-US" sz="2400" b="1" dirty="0"/>
              <a:t>r</a:t>
            </a:r>
            <a:r>
              <a:rPr lang="en-US" sz="2400" b="1" dirty="0" smtClean="0"/>
              <a:t>ange data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Velodyne Lidar</a:t>
            </a:r>
            <a:endParaRPr lang="en-US" sz="4000" dirty="0"/>
          </a:p>
        </p:txBody>
      </p:sp>
      <p:pic>
        <p:nvPicPr>
          <p:cNvPr id="4100" name="Picture 4" descr="Velodyne Pu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5"/>
          <a:stretch/>
        </p:blipFill>
        <p:spPr bwMode="auto">
          <a:xfrm>
            <a:off x="0" y="2109024"/>
            <a:ext cx="4193411" cy="35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6.googleusercontent.com/vTepxr7XqxA7RxQ15zPEzILSz4iJUf4_djl4dg6sjvF0quRy3d2aJBipLckvQfLaENK1c2Ro2SkBmRiGu_xVVnqq70f_eM_7HudvwgEhFa62qYHOh6vErx44OsyLw6xsf7rLDUIni-U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" t="11185" r="3986" b="14491"/>
          <a:stretch/>
        </p:blipFill>
        <p:spPr bwMode="auto">
          <a:xfrm>
            <a:off x="4113648" y="1400175"/>
            <a:ext cx="77637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83830" y="5667375"/>
            <a:ext cx="2423410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3D Range Data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0" dirty="0"/>
              <a:t>Occipital Structure Sensor</a:t>
            </a:r>
            <a:endParaRPr lang="en-US" sz="4000" dirty="0"/>
          </a:p>
        </p:txBody>
      </p:sp>
      <p:pic>
        <p:nvPicPr>
          <p:cNvPr id="6146" name="Picture 2" descr="https://lh6.googleusercontent.com/1rOH_w5uguTR2LuXSNhxtXvMcYPU7RZEkj7wn1atWGFlzuAS1fEDEyebl08gvD80pU0mYH3MMs7n_Wlq9EA1hHBSt9rBPsZZlM3vvw-GZAvLyoNvntZcYFhrzaRawTtUf6To2ywHdL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3" y="2821778"/>
            <a:ext cx="4164098" cy="186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5.googleusercontent.com/tJL44Qh3hqTTX-nHTwaCzfCYLoMPLCtV-hT0FO8TumrtLBuidlSHkw2ULHgZvGpzrXezU48PhXrRpkX3lzBZxHwBi0851PPASYMGaVREfSidGt7nv4LRnHOXhx_3E_evi-3lmPGJG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1" y="1331119"/>
            <a:ext cx="7027342" cy="52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69899" y="5896339"/>
            <a:ext cx="2641045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IR Depth Image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0" dirty="0" smtClean="0"/>
              <a:t>Google Cartographer SLAM</a:t>
            </a:r>
            <a:endParaRPr lang="en-US" sz="4000" dirty="0"/>
          </a:p>
        </p:txBody>
      </p:sp>
      <p:pic>
        <p:nvPicPr>
          <p:cNvPr id="13" name="Google Shape;106;p20"/>
          <p:cNvPicPr preferRelativeResize="0"/>
          <p:nvPr/>
        </p:nvPicPr>
        <p:blipFill rotWithShape="1">
          <a:blip r:embed="rId4">
            <a:alphaModFix/>
          </a:blip>
          <a:srcRect l="27634" t="30143" r="29375"/>
          <a:stretch/>
        </p:blipFill>
        <p:spPr>
          <a:xfrm>
            <a:off x="0" y="1247849"/>
            <a:ext cx="4739527" cy="43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art_ma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25" end="1110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9201" y="1366912"/>
            <a:ext cx="7382799" cy="41528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0675" y="6165055"/>
            <a:ext cx="2518177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2D Hallway Map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241511" y="5980389"/>
            <a:ext cx="2518177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Mapping Process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1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0" dirty="0" smtClean="0"/>
              <a:t>3D </a:t>
            </a:r>
            <a:r>
              <a:rPr lang="en-US" sz="4000" i="0" dirty="0" err="1" smtClean="0"/>
              <a:t>Octomapping</a:t>
            </a:r>
            <a:r>
              <a:rPr lang="en-US" sz="4000" i="0" dirty="0" smtClean="0"/>
              <a:t> &amp; LOAM</a:t>
            </a:r>
            <a:endParaRPr lang="en-US" sz="4000" dirty="0"/>
          </a:p>
        </p:txBody>
      </p:sp>
      <p:pic>
        <p:nvPicPr>
          <p:cNvPr id="11266" name="Picture 2" descr="https://lh4.googleusercontent.com/JDXFwgrRk1TVOUfjrqT9cMehBVJR3ILQ6akXtDc9oK2T4OhYch3jGpXUzcMclXeWrVpl-8eZfJeo1FjrCyPN5eoTqCG-WGjYyQXfXh5PNdyDCrBwazmtYSiA1Rhs2Ft8GnykGHzvBy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" t="12154" r="45654" b="30713"/>
          <a:stretch/>
        </p:blipFill>
        <p:spPr bwMode="auto">
          <a:xfrm>
            <a:off x="609600" y="1314449"/>
            <a:ext cx="5155969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5.googleusercontent.com/p1_Hd9aeezrgrXYqajFC5m4IEzJZzcb2DIdgZQRXv5tg3z3bhmmjqIs9VPdwonSiyjL5RpKe3C0uJy_MRuB-zKsn6aw0xN2N3andC26jRR8AkaFzV7kH_dIOD2rSC4w6d655DtlN2e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2" t="20581" r="2684"/>
          <a:stretch/>
        </p:blipFill>
        <p:spPr bwMode="auto">
          <a:xfrm>
            <a:off x="5765568" y="1314449"/>
            <a:ext cx="6058165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63479" y="6120110"/>
            <a:ext cx="2648210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3D </a:t>
            </a:r>
            <a:r>
              <a:rPr lang="en-US" sz="2400" b="1" dirty="0" err="1" smtClean="0"/>
              <a:t>Octomapping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470545" y="6120110"/>
            <a:ext cx="2648210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3D LOAM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0" dirty="0"/>
              <a:t>P</a:t>
            </a:r>
            <a:r>
              <a:rPr lang="en-US" sz="4000" i="0" dirty="0" smtClean="0"/>
              <a:t>article </a:t>
            </a:r>
            <a:r>
              <a:rPr lang="en-US" sz="4000" i="0" dirty="0"/>
              <a:t>F</a:t>
            </a:r>
            <a:r>
              <a:rPr lang="en-US" sz="4000" i="0" dirty="0" smtClean="0"/>
              <a:t>ilter Localization</a:t>
            </a:r>
            <a:endParaRPr lang="en-US" sz="4000" dirty="0"/>
          </a:p>
        </p:txBody>
      </p:sp>
      <p:pic>
        <p:nvPicPr>
          <p:cNvPr id="10242" name="Picture 2" descr="https://lh6.googleusercontent.com/i0xzVsVfHDjZS1w5ORd5de7mUWeDaW7Cxtby6AttWpVmaze5BrwIrw_8kzj5ydBHr2y-QvvzpqDjt4ECWa1vUqSlOSuh4naMDycoXwMi3FpvXA2JKyL-RFihYmoNT5bjmT1URikQJd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8" t="33181" r="26320" b="9789"/>
          <a:stretch/>
        </p:blipFill>
        <p:spPr bwMode="auto">
          <a:xfrm>
            <a:off x="85725" y="1562100"/>
            <a:ext cx="4610100" cy="37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weet_localizat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75" end="398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2756" y="1495424"/>
            <a:ext cx="7264402" cy="40862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2905" y="5081018"/>
            <a:ext cx="2170749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Failed localization in simulation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37087" y="5081018"/>
            <a:ext cx="2170749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Adaptive Monte Carlo Localization on hardware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7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TEB Non holonomic control</a:t>
            </a:r>
            <a:endParaRPr lang="en-US" sz="4000" dirty="0"/>
          </a:p>
        </p:txBody>
      </p:sp>
      <p:pic>
        <p:nvPicPr>
          <p:cNvPr id="12290" name="Picture 2" descr="https://lh3.googleusercontent.com/YckvcWxv7ShXIrEV85-pCC3KsVMOgUQ7aasFPnK3yWk2qs9rAnvkuk-tRVEJ2TmxnCQ-Xx7BaJvkep8HK4yqHpfqsVTA6DsCvTLAxpw58RCBmeGAW74ufxZWm_KSCh0dkj9s_x67YS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4" t="23606" r="34186" b="32120"/>
          <a:stretch/>
        </p:blipFill>
        <p:spPr bwMode="auto">
          <a:xfrm>
            <a:off x="952101" y="1319017"/>
            <a:ext cx="5877324" cy="54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te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98" end="20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77100" y="1319016"/>
            <a:ext cx="3581400" cy="5372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05389" y="5012115"/>
            <a:ext cx="2170749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Timed Elastic Band </a:t>
            </a:r>
            <a:r>
              <a:rPr lang="en-US" sz="2400" b="1" dirty="0"/>
              <a:t>t</a:t>
            </a:r>
            <a:r>
              <a:rPr lang="en-US" sz="2400" b="1" dirty="0" smtClean="0"/>
              <a:t>rajectory planning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982426" y="5381447"/>
            <a:ext cx="2170749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Autonomous Reversal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03A8-E5B8-46FB-AB71-5C4A952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Goals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5917A-899D-4AA8-9687-50188327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800" smtClean="0"/>
              <a:t>Update Package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smtClean="0"/>
              <a:t>Inexpensive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smtClean="0"/>
              <a:t>Flexible software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smtClean="0"/>
              <a:t>Open communication</a:t>
            </a:r>
            <a:endParaRPr lang="en-US" sz="4400" smtClean="0"/>
          </a:p>
          <a:p>
            <a:pPr marL="914400" indent="-914400">
              <a:buFont typeface="+mj-lt"/>
              <a:buAutoNum type="arabicPeriod"/>
            </a:pPr>
            <a:r>
              <a:rPr lang="en-US" sz="4800" smtClean="0"/>
              <a:t>Higher level control and monitoring software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A* Path Planning &amp; Full Stack Navigation</a:t>
            </a:r>
            <a:endParaRPr lang="en-US" sz="3600" dirty="0"/>
          </a:p>
        </p:txBody>
      </p:sp>
      <p:pic>
        <p:nvPicPr>
          <p:cNvPr id="5" name="sweet_planning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24" end="1050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514" y="1290999"/>
            <a:ext cx="10029207" cy="564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8568" y="4618073"/>
            <a:ext cx="3660925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Mapped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High level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Low level control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6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3600" dirty="0" smtClean="0"/>
              <a:t>Integrated sensing, actuation &amp; computation in ROS</a:t>
            </a:r>
          </a:p>
          <a:p>
            <a:pPr marL="457200" indent="-457200">
              <a:buAutoNum type="arabicPeriod"/>
            </a:pPr>
            <a:r>
              <a:rPr lang="en-US" sz="3600" dirty="0" smtClean="0"/>
              <a:t>Integrated mapping / SLAM / localization</a:t>
            </a:r>
          </a:p>
          <a:p>
            <a:pPr marL="457200" indent="-457200">
              <a:buAutoNum type="arabicPeriod"/>
            </a:pPr>
            <a:r>
              <a:rPr lang="en-US" sz="3600" dirty="0" smtClean="0"/>
              <a:t>Integrated path planning &amp; control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Executed autonomous navigation from A to B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Next Steps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3600" dirty="0" smtClean="0"/>
              <a:t>More rigorous testing environments and better benchmarking</a:t>
            </a:r>
          </a:p>
          <a:p>
            <a:pPr marL="457200" indent="-457200">
              <a:buAutoNum type="arabicPeriod"/>
            </a:pPr>
            <a:r>
              <a:rPr lang="en-US" sz="3600" dirty="0" smtClean="0"/>
              <a:t>Better use of GPU</a:t>
            </a:r>
          </a:p>
          <a:p>
            <a:pPr marL="457200" indent="-457200">
              <a:buAutoNum type="arabicPeriod"/>
            </a:pPr>
            <a:r>
              <a:rPr lang="en-US" sz="3600" dirty="0" smtClean="0"/>
              <a:t>Improved 3D mapping</a:t>
            </a:r>
          </a:p>
          <a:p>
            <a:pPr marL="457200" indent="-457200">
              <a:buAutoNum type="arabicPeriod"/>
            </a:pPr>
            <a:r>
              <a:rPr lang="en-US" sz="3600" dirty="0" smtClean="0"/>
              <a:t>Model predictive control and more aggressive driving</a:t>
            </a:r>
          </a:p>
          <a:p>
            <a:pPr marL="457200" indent="-457200">
              <a:buAutoNum type="arabicPeriod"/>
            </a:pPr>
            <a:r>
              <a:rPr lang="en-US" sz="3600" dirty="0" smtClean="0"/>
              <a:t>Deep learning for control or classification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5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2D4AD49-564F-4C9E-AB83-B528D9E2F57B}"/>
              </a:ext>
            </a:extLst>
          </p:cNvPr>
          <p:cNvSpPr/>
          <p:nvPr/>
        </p:nvSpPr>
        <p:spPr bwMode="auto">
          <a:xfrm>
            <a:off x="3436982" y="1464723"/>
            <a:ext cx="2089331" cy="4622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BF49BC-5DF0-4D82-8D03-4DE107E0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Subsystem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FBCD4-4869-4658-8EC2-B301B0412790}"/>
              </a:ext>
            </a:extLst>
          </p:cNvPr>
          <p:cNvSpPr txBox="1"/>
          <p:nvPr/>
        </p:nvSpPr>
        <p:spPr>
          <a:xfrm>
            <a:off x="3567247" y="2633006"/>
            <a:ext cx="1828800" cy="228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Circuit Level Control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Power Distribution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61F725-A1DC-4C5B-AA35-BAB88D6D5971}"/>
              </a:ext>
            </a:extLst>
          </p:cNvPr>
          <p:cNvSpPr/>
          <p:nvPr/>
        </p:nvSpPr>
        <p:spPr bwMode="auto">
          <a:xfrm>
            <a:off x="6296297" y="1464723"/>
            <a:ext cx="5347063" cy="46225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1F1AD0-55AA-465D-B402-0E46B31F76C9}"/>
              </a:ext>
            </a:extLst>
          </p:cNvPr>
          <p:cNvGrpSpPr/>
          <p:nvPr/>
        </p:nvGrpSpPr>
        <p:grpSpPr>
          <a:xfrm>
            <a:off x="6917144" y="2332390"/>
            <a:ext cx="4105368" cy="3196880"/>
            <a:chOff x="7329715" y="2332390"/>
            <a:chExt cx="4105368" cy="31968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0B24BF-E926-43E1-AC84-B56CCD7F3CB5}"/>
                </a:ext>
              </a:extLst>
            </p:cNvPr>
            <p:cNvSpPr txBox="1"/>
            <p:nvPr/>
          </p:nvSpPr>
          <p:spPr>
            <a:xfrm>
              <a:off x="7329715" y="2332390"/>
              <a:ext cx="1828800" cy="1371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Positioning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3ED3AC-D1D3-4E65-9F3D-35DCB86B54CA}"/>
                </a:ext>
              </a:extLst>
            </p:cNvPr>
            <p:cNvSpPr txBox="1"/>
            <p:nvPr/>
          </p:nvSpPr>
          <p:spPr>
            <a:xfrm>
              <a:off x="7329715" y="4157670"/>
              <a:ext cx="1828800" cy="1371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Spindle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8C6099-A313-4040-B945-3E2C98D07EFD}"/>
                </a:ext>
              </a:extLst>
            </p:cNvPr>
            <p:cNvSpPr txBox="1"/>
            <p:nvPr/>
          </p:nvSpPr>
          <p:spPr>
            <a:xfrm>
              <a:off x="9606283" y="2333324"/>
              <a:ext cx="1828800" cy="1371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Coolant</a:t>
              </a:r>
            </a:p>
            <a:p>
              <a:pPr algn="ctr"/>
              <a:r>
                <a:rPr lang="en-US" dirty="0"/>
                <a:t>+</a:t>
              </a:r>
            </a:p>
            <a:p>
              <a:pPr algn="ctr"/>
              <a:r>
                <a:rPr lang="en-US" dirty="0"/>
                <a:t>Lubricant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FD675-EB90-482E-9A5D-2E11A8712B9D}"/>
                </a:ext>
              </a:extLst>
            </p:cNvPr>
            <p:cNvSpPr txBox="1"/>
            <p:nvPr/>
          </p:nvSpPr>
          <p:spPr>
            <a:xfrm>
              <a:off x="9606283" y="4157670"/>
              <a:ext cx="1828800" cy="1371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Tool Changer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683DBF-68BF-43D0-83DE-67517DF2F2AD}"/>
              </a:ext>
            </a:extLst>
          </p:cNvPr>
          <p:cNvSpPr txBox="1"/>
          <p:nvPr/>
        </p:nvSpPr>
        <p:spPr>
          <a:xfrm>
            <a:off x="801187" y="3903866"/>
            <a:ext cx="18288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3 Phase Power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Compressed air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5AE9BA4-4A08-4B89-9B54-0C347FA8D4A0}"/>
              </a:ext>
            </a:extLst>
          </p:cNvPr>
          <p:cNvGrpSpPr/>
          <p:nvPr/>
        </p:nvGrpSpPr>
        <p:grpSpPr>
          <a:xfrm>
            <a:off x="670921" y="1464723"/>
            <a:ext cx="2089331" cy="2306088"/>
            <a:chOff x="670921" y="1464723"/>
            <a:chExt cx="2089331" cy="230608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8109C23-5084-4DEE-BB76-57357A03139C}"/>
                </a:ext>
              </a:extLst>
            </p:cNvPr>
            <p:cNvSpPr/>
            <p:nvPr/>
          </p:nvSpPr>
          <p:spPr bwMode="auto">
            <a:xfrm>
              <a:off x="670921" y="1464723"/>
              <a:ext cx="2089331" cy="230608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488479-F515-4B1F-8CBA-7C3633AA385C}"/>
                </a:ext>
              </a:extLst>
            </p:cNvPr>
            <p:cNvSpPr txBox="1"/>
            <p:nvPr/>
          </p:nvSpPr>
          <p:spPr>
            <a:xfrm>
              <a:off x="801186" y="2276546"/>
              <a:ext cx="1828800" cy="1371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High Level Control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DD4265-D1CC-4653-9D34-D4A9848BB352}"/>
                </a:ext>
              </a:extLst>
            </p:cNvPr>
            <p:cNvSpPr txBox="1"/>
            <p:nvPr/>
          </p:nvSpPr>
          <p:spPr>
            <a:xfrm>
              <a:off x="801186" y="1609855"/>
              <a:ext cx="1828800" cy="4616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/>
                <a:t>Software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23A7FF1-1B3F-4690-BBBD-B67B5E7B8866}"/>
              </a:ext>
            </a:extLst>
          </p:cNvPr>
          <p:cNvSpPr txBox="1"/>
          <p:nvPr/>
        </p:nvSpPr>
        <p:spPr>
          <a:xfrm>
            <a:off x="3567247" y="1633367"/>
            <a:ext cx="1828800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/>
              <a:t>Electrical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2E373F-1786-4980-9FB5-AF1711248711}"/>
              </a:ext>
            </a:extLst>
          </p:cNvPr>
          <p:cNvSpPr txBox="1"/>
          <p:nvPr/>
        </p:nvSpPr>
        <p:spPr>
          <a:xfrm>
            <a:off x="8055428" y="1609855"/>
            <a:ext cx="1828800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/>
              <a:t>Mechanical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F2FA966-3E80-4EB7-9A38-8F71E2391A3E}"/>
              </a:ext>
            </a:extLst>
          </p:cNvPr>
          <p:cNvSpPr/>
          <p:nvPr/>
        </p:nvSpPr>
        <p:spPr bwMode="auto">
          <a:xfrm>
            <a:off x="2899954" y="3082834"/>
            <a:ext cx="337819" cy="209006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027D60E-2EC6-4D54-A08E-076E9EDECABF}"/>
              </a:ext>
            </a:extLst>
          </p:cNvPr>
          <p:cNvSpPr/>
          <p:nvPr/>
        </p:nvSpPr>
        <p:spPr bwMode="auto">
          <a:xfrm>
            <a:off x="2895782" y="4485163"/>
            <a:ext cx="337819" cy="209006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D0EC884-D83C-4355-9FCB-8DF38B622432}"/>
              </a:ext>
            </a:extLst>
          </p:cNvPr>
          <p:cNvSpPr/>
          <p:nvPr/>
        </p:nvSpPr>
        <p:spPr bwMode="auto">
          <a:xfrm>
            <a:off x="5703751" y="3654013"/>
            <a:ext cx="337819" cy="209006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Tool Changer</a:t>
            </a:r>
            <a:endParaRPr lang="en-US" sz="4800" dirty="0"/>
          </a:p>
        </p:txBody>
      </p:sp>
      <p:pic>
        <p:nvPicPr>
          <p:cNvPr id="5" name="VID_20181026_173509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53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9139" y="1366502"/>
            <a:ext cx="3170238" cy="4754562"/>
          </a:xfrm>
        </p:spPr>
      </p:pic>
      <p:pic>
        <p:nvPicPr>
          <p:cNvPr id="8" name="VID_20181026_17350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715" end="67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4938298" y="1430338"/>
            <a:ext cx="3170238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AF528BEB-B65C-43CF-BE3C-E3DA270248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26672"/>
          <a:stretch/>
        </p:blipFill>
        <p:spPr bwMode="auto">
          <a:xfrm>
            <a:off x="480141" y="1366502"/>
            <a:ext cx="3995714" cy="481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39853" y="5935921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Tool magazine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210694" y="5935921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Pneumatic piston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94434" y="5935921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Complete system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8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Tool Changer</a:t>
            </a:r>
            <a:endParaRPr lang="en-US" sz="4800" dirty="0"/>
          </a:p>
        </p:txBody>
      </p:sp>
      <p:pic>
        <p:nvPicPr>
          <p:cNvPr id="5" name="VID_20181106_180747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124" end="2791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9759" y="1366502"/>
            <a:ext cx="3170238" cy="4754562"/>
          </a:xfrm>
        </p:spPr>
      </p:pic>
      <p:pic>
        <p:nvPicPr>
          <p:cNvPr id="10" name="VID_20181026_183756">
            <a:hlinkClick r:id="" action="ppaction://media"/>
            <a:extLst>
              <a:ext uri="{FF2B5EF4-FFF2-40B4-BE49-F238E27FC236}">
                <a16:creationId xmlns:a16="http://schemas.microsoft.com/office/drawing/2014/main" id="{AB2A6B66-4DA9-47B6-ADAE-7159AE7528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8756" end="30144"/>
                </p14:media>
              </p:ext>
            </p:extLst>
          </p:nvPr>
        </p:nvPicPr>
        <p:blipFill rotWithShape="1">
          <a:blip r:embed="rId6"/>
          <a:srcRect l="8051" r="11446"/>
          <a:stretch>
            <a:fillRect/>
          </a:stretch>
        </p:blipFill>
        <p:spPr>
          <a:xfrm rot="5400000">
            <a:off x="7470105" y="1775097"/>
            <a:ext cx="4754563" cy="3937371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F528BEB-B65C-43CF-BE3C-E3DA270248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26672"/>
          <a:stretch/>
        </p:blipFill>
        <p:spPr bwMode="auto">
          <a:xfrm>
            <a:off x="175341" y="1366502"/>
            <a:ext cx="3995714" cy="481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98416" y="5935921"/>
            <a:ext cx="2052925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Tool change arm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67519" y="5935921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Tool clamp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93331" y="5935921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Complete system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6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03A8-E5B8-46FB-AB71-5C4A952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XYZ </a:t>
            </a:r>
            <a:r>
              <a:rPr lang="en-US" sz="4800" dirty="0"/>
              <a:t>Drive Axes</a:t>
            </a:r>
            <a:endParaRPr lang="en-US" sz="4400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2101B7D-32CA-409B-83F2-9A4DFC3C85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1" b="4986"/>
          <a:stretch/>
        </p:blipFill>
        <p:spPr bwMode="auto">
          <a:xfrm>
            <a:off x="559474" y="1396017"/>
            <a:ext cx="2912596" cy="442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9" y="1550503"/>
            <a:ext cx="7595279" cy="4272345"/>
          </a:xfrm>
        </p:spPr>
      </p:pic>
      <p:sp>
        <p:nvSpPr>
          <p:cNvPr id="6" name="TextBox 5"/>
          <p:cNvSpPr txBox="1"/>
          <p:nvPr/>
        </p:nvSpPr>
        <p:spPr>
          <a:xfrm>
            <a:off x="6610969" y="5935921"/>
            <a:ext cx="1998819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X &amp; Y </a:t>
            </a:r>
            <a:r>
              <a:rPr lang="en-US" sz="2400" b="1" dirty="0" smtClean="0"/>
              <a:t>axis ball </a:t>
            </a:r>
            <a:r>
              <a:rPr lang="en-US" sz="2400" b="1" dirty="0" smtClean="0"/>
              <a:t>screws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35905" y="5935921"/>
            <a:ext cx="175973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Z </a:t>
            </a:r>
            <a:r>
              <a:rPr lang="en-US" sz="2400" b="1" dirty="0"/>
              <a:t>a</a:t>
            </a:r>
            <a:r>
              <a:rPr lang="en-US" sz="2400" b="1" dirty="0" smtClean="0"/>
              <a:t>xis </a:t>
            </a:r>
            <a:r>
              <a:rPr lang="en-US" sz="2400" b="1" dirty="0"/>
              <a:t>b</a:t>
            </a:r>
            <a:r>
              <a:rPr lang="en-US" sz="2400" b="1" dirty="0" smtClean="0"/>
              <a:t>all </a:t>
            </a:r>
            <a:r>
              <a:rPr lang="en-US" sz="2400" b="1" dirty="0"/>
              <a:t>s</a:t>
            </a:r>
            <a:r>
              <a:rPr lang="en-US" sz="2400" b="1" dirty="0" smtClean="0"/>
              <a:t>crew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3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03A8-E5B8-46FB-AB71-5C4A952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Lubrication &amp; Coolant </a:t>
            </a:r>
            <a:r>
              <a:rPr lang="en-US" sz="4800" dirty="0"/>
              <a:t>Pump</a:t>
            </a:r>
            <a:endParaRPr lang="en-US"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7BC7A7-6532-416C-B19D-1531B83FCB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r="31999"/>
          <a:stretch/>
        </p:blipFill>
        <p:spPr>
          <a:xfrm rot="5400000">
            <a:off x="1035174" y="2005289"/>
            <a:ext cx="4778379" cy="43557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37FD7E2-AD60-4DCE-9C3E-243A719DC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805" r="59478" b="-4818"/>
          <a:stretch/>
        </p:blipFill>
        <p:spPr>
          <a:xfrm>
            <a:off x="6277629" y="1793967"/>
            <a:ext cx="3900041" cy="4818867"/>
          </a:xfrm>
        </p:spPr>
      </p:pic>
      <p:sp>
        <p:nvSpPr>
          <p:cNvPr id="7" name="TextBox 6"/>
          <p:cNvSpPr txBox="1"/>
          <p:nvPr/>
        </p:nvSpPr>
        <p:spPr>
          <a:xfrm>
            <a:off x="7347782" y="6120587"/>
            <a:ext cx="1759734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Coolant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44496" y="6120587"/>
            <a:ext cx="1759734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Lubricant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Electrical Power System</a:t>
            </a:r>
            <a:endParaRPr lang="en-US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r="24901" b="9285"/>
          <a:stretch/>
        </p:blipFill>
        <p:spPr>
          <a:xfrm>
            <a:off x="8112972" y="1629973"/>
            <a:ext cx="3529748" cy="3818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4" r="25569"/>
          <a:stretch/>
        </p:blipFill>
        <p:spPr>
          <a:xfrm>
            <a:off x="4500433" y="1629267"/>
            <a:ext cx="3140766" cy="3820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5" r="25520"/>
          <a:stretch/>
        </p:blipFill>
        <p:spPr>
          <a:xfrm>
            <a:off x="477078" y="1613384"/>
            <a:ext cx="3551582" cy="3851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002" y="5692801"/>
            <a:ext cx="1759734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Power &amp; IO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90949" y="5692801"/>
            <a:ext cx="1759734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Induction Drives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008896" y="5692801"/>
            <a:ext cx="1759734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Servo Drives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E22C94-510F-4204-B91C-8FD1477548D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6D1AD8FE-289F-49CC-B187-68059DC70C6C}" vid="{0823A8FC-36DC-4524-9708-D6FCE35511CE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ank.potx" id="{6D1AD8FE-289F-49CC-B187-68059DC70C6C}" vid="{18AEE367-630F-4C77-9278-4A476C69CBE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486</Words>
  <Application>Microsoft Office PowerPoint</Application>
  <PresentationFormat>Widescreen</PresentationFormat>
  <Paragraphs>195</Paragraphs>
  <Slides>32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Monotype Sorts</vt:lpstr>
      <vt:lpstr>Wingdings</vt:lpstr>
      <vt:lpstr>1_Office Theme</vt:lpstr>
      <vt:lpstr>Blank</vt:lpstr>
      <vt:lpstr>Mori Seiki Update</vt:lpstr>
      <vt:lpstr>Introduction</vt:lpstr>
      <vt:lpstr>Goals</vt:lpstr>
      <vt:lpstr>Subsystem Overview</vt:lpstr>
      <vt:lpstr>Tool Changer</vt:lpstr>
      <vt:lpstr>Tool Changer</vt:lpstr>
      <vt:lpstr>XYZ Drive Axes</vt:lpstr>
      <vt:lpstr>Lubrication &amp; Coolant Pump</vt:lpstr>
      <vt:lpstr>Electrical Power System</vt:lpstr>
      <vt:lpstr>Power System &amp; Controller</vt:lpstr>
      <vt:lpstr>SculptPrint CAM &amp; Digital Twin</vt:lpstr>
      <vt:lpstr>Software/Firmware</vt:lpstr>
      <vt:lpstr>CAM Integration Results</vt:lpstr>
      <vt:lpstr>Experimental Verification</vt:lpstr>
      <vt:lpstr>Summary</vt:lpstr>
      <vt:lpstr>Next steps</vt:lpstr>
      <vt:lpstr>RACECAR Navigation &amp; Control</vt:lpstr>
      <vt:lpstr>Introduction</vt:lpstr>
      <vt:lpstr>Goals</vt:lpstr>
      <vt:lpstr>Mechanical &amp; Computational Platform</vt:lpstr>
      <vt:lpstr>Velocity &amp; Acceleration Sensors</vt:lpstr>
      <vt:lpstr>ZED Stereo Camera</vt:lpstr>
      <vt:lpstr>Hokuyo Lidar</vt:lpstr>
      <vt:lpstr>Velodyne Lidar</vt:lpstr>
      <vt:lpstr>Occipital Structure Sensor</vt:lpstr>
      <vt:lpstr>Google Cartographer SLAM</vt:lpstr>
      <vt:lpstr>3D Octomapping &amp; LOAM</vt:lpstr>
      <vt:lpstr>Particle Filter Localization</vt:lpstr>
      <vt:lpstr>TEB Non holonomic control</vt:lpstr>
      <vt:lpstr>A* Path Planning &amp; Full Stack Navigation</vt:lpstr>
      <vt:lpstr>Summary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Mori Seiki Update</dc:title>
  <dc:creator>dugenske</dc:creator>
  <cp:lastModifiedBy>Williams, Kyle A</cp:lastModifiedBy>
  <cp:revision>121</cp:revision>
  <dcterms:created xsi:type="dcterms:W3CDTF">2018-10-27T22:23:48Z</dcterms:created>
  <dcterms:modified xsi:type="dcterms:W3CDTF">2019-08-05T21:52:20Z</dcterms:modified>
</cp:coreProperties>
</file>